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9"/>
  </p:notesMasterIdLst>
  <p:handoutMasterIdLst>
    <p:handoutMasterId r:id="rId10"/>
  </p:handoutMasterIdLst>
  <p:sldIdLst>
    <p:sldId id="376" r:id="rId5"/>
    <p:sldId id="490" r:id="rId6"/>
    <p:sldId id="491" r:id="rId7"/>
    <p:sldId id="38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70" d="100"/>
          <a:sy n="70" d="100"/>
        </p:scale>
        <p:origin x="1166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C0A21-1B0D-4E69-A630-902D593839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D65F9E-7522-4B72-A677-B596FED6560E}">
      <dgm:prSet/>
      <dgm:spPr/>
      <dgm:t>
        <a:bodyPr/>
        <a:lstStyle/>
        <a:p>
          <a:r>
            <a:rPr lang="en-US"/>
            <a:t>Automated, continuous security best practice checks</a:t>
          </a:r>
        </a:p>
      </dgm:t>
    </dgm:pt>
    <dgm:pt modelId="{A1A643CB-7DD0-4AD7-9566-099940699B60}" type="parTrans" cxnId="{8612C88F-A060-4F77-8C21-98A4D729D1FB}">
      <dgm:prSet/>
      <dgm:spPr/>
      <dgm:t>
        <a:bodyPr/>
        <a:lstStyle/>
        <a:p>
          <a:endParaRPr lang="en-US"/>
        </a:p>
      </dgm:t>
    </dgm:pt>
    <dgm:pt modelId="{D9F4308A-9EEF-4316-B386-D463B70A626E}" type="sibTrans" cxnId="{8612C88F-A060-4F77-8C21-98A4D729D1FB}">
      <dgm:prSet/>
      <dgm:spPr/>
      <dgm:t>
        <a:bodyPr/>
        <a:lstStyle/>
        <a:p>
          <a:endParaRPr lang="en-US"/>
        </a:p>
      </dgm:t>
    </dgm:pt>
    <dgm:pt modelId="{3DCB2462-1EC7-4EA0-8666-1C4A7B5B7B46}">
      <dgm:prSet/>
      <dgm:spPr/>
      <dgm:t>
        <a:bodyPr/>
        <a:lstStyle/>
        <a:p>
          <a:r>
            <a:rPr lang="en-US"/>
            <a:t>A set of automated security controls called the AWS Foundational Security Best Practices standard</a:t>
          </a:r>
        </a:p>
      </dgm:t>
    </dgm:pt>
    <dgm:pt modelId="{A4C5C0AE-F4C6-4065-9783-A76857627DDD}" type="parTrans" cxnId="{96FFC9AE-ECE4-43E7-BE4A-D2B1FD36FB65}">
      <dgm:prSet/>
      <dgm:spPr/>
      <dgm:t>
        <a:bodyPr/>
        <a:lstStyle/>
        <a:p>
          <a:endParaRPr lang="en-US"/>
        </a:p>
      </dgm:t>
    </dgm:pt>
    <dgm:pt modelId="{086D4740-BE47-40C9-A47B-75231DBD376C}" type="sibTrans" cxnId="{96FFC9AE-ECE4-43E7-BE4A-D2B1FD36FB65}">
      <dgm:prSet/>
      <dgm:spPr/>
      <dgm:t>
        <a:bodyPr/>
        <a:lstStyle/>
        <a:p>
          <a:endParaRPr lang="en-US"/>
        </a:p>
      </dgm:t>
    </dgm:pt>
    <dgm:pt modelId="{115ACCC0-7977-4BF8-A14E-90F654B7BB65}">
      <dgm:prSet/>
      <dgm:spPr/>
      <dgm:t>
        <a:bodyPr/>
        <a:lstStyle/>
        <a:p>
          <a:r>
            <a:rPr lang="en-US"/>
            <a:t>Consolidated findings across AWS services and partner integrations</a:t>
          </a:r>
        </a:p>
      </dgm:t>
    </dgm:pt>
    <dgm:pt modelId="{5C2A7BD0-63A9-4D49-ACDF-6078E11EE6BD}" type="parTrans" cxnId="{ECEB6306-8F31-4A28-B7AA-6999BD7FEAB7}">
      <dgm:prSet/>
      <dgm:spPr/>
      <dgm:t>
        <a:bodyPr/>
        <a:lstStyle/>
        <a:p>
          <a:endParaRPr lang="en-US"/>
        </a:p>
      </dgm:t>
    </dgm:pt>
    <dgm:pt modelId="{E2DE3578-48AB-42EF-8E7A-ED97AD0B8377}" type="sibTrans" cxnId="{ECEB6306-8F31-4A28-B7AA-6999BD7FEAB7}">
      <dgm:prSet/>
      <dgm:spPr/>
      <dgm:t>
        <a:bodyPr/>
        <a:lstStyle/>
        <a:p>
          <a:endParaRPr lang="en-US"/>
        </a:p>
      </dgm:t>
    </dgm:pt>
    <dgm:pt modelId="{25696EA8-AB99-42C5-BED0-A7E401B58AD4}">
      <dgm:prSet/>
      <dgm:spPr/>
      <dgm:t>
        <a:bodyPr/>
        <a:lstStyle/>
        <a:p>
          <a:r>
            <a:rPr lang="en-US"/>
            <a:t>A single, standardized data format for all of your findings</a:t>
          </a:r>
        </a:p>
      </dgm:t>
    </dgm:pt>
    <dgm:pt modelId="{F6C07516-DA57-4A5A-894F-AFDE09CB8E2D}" type="parTrans" cxnId="{EE7E8ECC-917F-4BBF-9B92-85361E2EB843}">
      <dgm:prSet/>
      <dgm:spPr/>
      <dgm:t>
        <a:bodyPr/>
        <a:lstStyle/>
        <a:p>
          <a:endParaRPr lang="en-US"/>
        </a:p>
      </dgm:t>
    </dgm:pt>
    <dgm:pt modelId="{F465B6B0-EE66-4BBE-9DEF-0D0E3C6EB809}" type="sibTrans" cxnId="{EE7E8ECC-917F-4BBF-9B92-85361E2EB843}">
      <dgm:prSet/>
      <dgm:spPr/>
      <dgm:t>
        <a:bodyPr/>
        <a:lstStyle/>
        <a:p>
          <a:endParaRPr lang="en-US"/>
        </a:p>
      </dgm:t>
    </dgm:pt>
    <dgm:pt modelId="{0F19D3C8-197A-4FF3-9E54-4478EDA756CC}">
      <dgm:prSet/>
      <dgm:spPr/>
      <dgm:t>
        <a:bodyPr/>
        <a:lstStyle/>
        <a:p>
          <a:r>
            <a:rPr lang="en-US"/>
            <a:t>AWS Security Findings Format (ASFF)</a:t>
          </a:r>
        </a:p>
      </dgm:t>
    </dgm:pt>
    <dgm:pt modelId="{3A3EC566-B5D1-4FC3-B322-8C296B47B90A}" type="parTrans" cxnId="{BCACA68D-E32E-47DA-ABF7-D7E5DE441503}">
      <dgm:prSet/>
      <dgm:spPr/>
      <dgm:t>
        <a:bodyPr/>
        <a:lstStyle/>
        <a:p>
          <a:endParaRPr lang="en-US"/>
        </a:p>
      </dgm:t>
    </dgm:pt>
    <dgm:pt modelId="{9EE83EFB-431B-4901-9A80-CD1A781CC75C}" type="sibTrans" cxnId="{BCACA68D-E32E-47DA-ABF7-D7E5DE441503}">
      <dgm:prSet/>
      <dgm:spPr/>
      <dgm:t>
        <a:bodyPr/>
        <a:lstStyle/>
        <a:p>
          <a:endParaRPr lang="en-US"/>
        </a:p>
      </dgm:t>
    </dgm:pt>
    <dgm:pt modelId="{C9B5FCEF-5541-437E-A14B-10E254640A46}">
      <dgm:prSet/>
      <dgm:spPr/>
      <dgm:t>
        <a:bodyPr/>
        <a:lstStyle/>
        <a:p>
          <a:r>
            <a:rPr lang="en-US"/>
            <a:t>Security standards aligned to regulatory and industry compliance frameworks</a:t>
          </a:r>
        </a:p>
      </dgm:t>
    </dgm:pt>
    <dgm:pt modelId="{22704B2D-39DA-4DD3-92D0-AC8A3AC730EE}" type="parTrans" cxnId="{56742296-6DBB-4E3D-A642-24BCEA7D3195}">
      <dgm:prSet/>
      <dgm:spPr/>
      <dgm:t>
        <a:bodyPr/>
        <a:lstStyle/>
        <a:p>
          <a:endParaRPr lang="en-US"/>
        </a:p>
      </dgm:t>
    </dgm:pt>
    <dgm:pt modelId="{89E6B65A-64C7-4F87-85F2-787F11FC317B}" type="sibTrans" cxnId="{56742296-6DBB-4E3D-A642-24BCEA7D3195}">
      <dgm:prSet/>
      <dgm:spPr/>
      <dgm:t>
        <a:bodyPr/>
        <a:lstStyle/>
        <a:p>
          <a:endParaRPr lang="en-US"/>
        </a:p>
      </dgm:t>
    </dgm:pt>
    <dgm:pt modelId="{0A49C165-F107-457A-BD56-BB7C1C3DA3FD}">
      <dgm:prSet/>
      <dgm:spPr/>
      <dgm:t>
        <a:bodyPr/>
        <a:lstStyle/>
        <a:p>
          <a:r>
            <a:rPr lang="en-US"/>
            <a:t>Automated response, remediation, and enrichment actions</a:t>
          </a:r>
        </a:p>
      </dgm:t>
    </dgm:pt>
    <dgm:pt modelId="{73C8EBB4-E3D4-44AF-9E9C-501EF1E1B533}" type="parTrans" cxnId="{41AA34F9-9C4B-4C69-86C3-A85B5816D837}">
      <dgm:prSet/>
      <dgm:spPr/>
      <dgm:t>
        <a:bodyPr/>
        <a:lstStyle/>
        <a:p>
          <a:endParaRPr lang="en-US"/>
        </a:p>
      </dgm:t>
    </dgm:pt>
    <dgm:pt modelId="{5F84CADA-CA20-4A1A-A818-EA4E6A987245}" type="sibTrans" cxnId="{41AA34F9-9C4B-4C69-86C3-A85B5816D837}">
      <dgm:prSet/>
      <dgm:spPr/>
      <dgm:t>
        <a:bodyPr/>
        <a:lstStyle/>
        <a:p>
          <a:endParaRPr lang="en-US"/>
        </a:p>
      </dgm:t>
    </dgm:pt>
    <dgm:pt modelId="{9B4AA798-55EA-4951-BFA0-D0D4ECC22756}" type="pres">
      <dgm:prSet presAssocID="{064C0A21-1B0D-4E69-A630-902D5938396C}" presName="linear" presStyleCnt="0">
        <dgm:presLayoutVars>
          <dgm:animLvl val="lvl"/>
          <dgm:resizeHandles val="exact"/>
        </dgm:presLayoutVars>
      </dgm:prSet>
      <dgm:spPr/>
    </dgm:pt>
    <dgm:pt modelId="{F5C4DAE6-05B5-4861-A3AC-293D7A7AB2B1}" type="pres">
      <dgm:prSet presAssocID="{55D65F9E-7522-4B72-A677-B596FED6560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6391432-EC1A-4F13-A0F2-CB2DFDCECF27}" type="pres">
      <dgm:prSet presAssocID="{55D65F9E-7522-4B72-A677-B596FED6560E}" presName="childText" presStyleLbl="revTx" presStyleIdx="0" presStyleCnt="2">
        <dgm:presLayoutVars>
          <dgm:bulletEnabled val="1"/>
        </dgm:presLayoutVars>
      </dgm:prSet>
      <dgm:spPr/>
    </dgm:pt>
    <dgm:pt modelId="{595304A9-3A95-4208-AA79-9C1BE468025A}" type="pres">
      <dgm:prSet presAssocID="{115ACCC0-7977-4BF8-A14E-90F654B7BB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7579EB-537B-40C5-8864-D299AC1D1270}" type="pres">
      <dgm:prSet presAssocID="{E2DE3578-48AB-42EF-8E7A-ED97AD0B8377}" presName="spacer" presStyleCnt="0"/>
      <dgm:spPr/>
    </dgm:pt>
    <dgm:pt modelId="{847CBBB5-02B4-4AD3-AC67-18CADD73DDAE}" type="pres">
      <dgm:prSet presAssocID="{25696EA8-AB99-42C5-BED0-A7E401B58AD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C6C20ED-A896-4931-8C9B-2B4F555DAD4A}" type="pres">
      <dgm:prSet presAssocID="{25696EA8-AB99-42C5-BED0-A7E401B58AD4}" presName="childText" presStyleLbl="revTx" presStyleIdx="1" presStyleCnt="2">
        <dgm:presLayoutVars>
          <dgm:bulletEnabled val="1"/>
        </dgm:presLayoutVars>
      </dgm:prSet>
      <dgm:spPr/>
    </dgm:pt>
    <dgm:pt modelId="{465A8F95-941F-4FCD-AEC7-9D93B6E04072}" type="pres">
      <dgm:prSet presAssocID="{C9B5FCEF-5541-437E-A14B-10E254640A4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A44947B-5A7B-4C4F-9A2A-0A8EF0C798A4}" type="pres">
      <dgm:prSet presAssocID="{89E6B65A-64C7-4F87-85F2-787F11FC317B}" presName="spacer" presStyleCnt="0"/>
      <dgm:spPr/>
    </dgm:pt>
    <dgm:pt modelId="{A67BB6EC-FA47-4162-ABD5-ACBF520ED8CA}" type="pres">
      <dgm:prSet presAssocID="{0A49C165-F107-457A-BD56-BB7C1C3DA3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CEB6306-8F31-4A28-B7AA-6999BD7FEAB7}" srcId="{064C0A21-1B0D-4E69-A630-902D5938396C}" destId="{115ACCC0-7977-4BF8-A14E-90F654B7BB65}" srcOrd="1" destOrd="0" parTransId="{5C2A7BD0-63A9-4D49-ACDF-6078E11EE6BD}" sibTransId="{E2DE3578-48AB-42EF-8E7A-ED97AD0B8377}"/>
    <dgm:cxn modelId="{3426A417-7D19-4AB5-A1BB-98675B8C28F2}" type="presOf" srcId="{C9B5FCEF-5541-437E-A14B-10E254640A46}" destId="{465A8F95-941F-4FCD-AEC7-9D93B6E04072}" srcOrd="0" destOrd="0" presId="urn:microsoft.com/office/officeart/2005/8/layout/vList2"/>
    <dgm:cxn modelId="{1E3BFE37-0AB9-47D8-B3B8-85D173CC212C}" type="presOf" srcId="{55D65F9E-7522-4B72-A677-B596FED6560E}" destId="{F5C4DAE6-05B5-4861-A3AC-293D7A7AB2B1}" srcOrd="0" destOrd="0" presId="urn:microsoft.com/office/officeart/2005/8/layout/vList2"/>
    <dgm:cxn modelId="{61911C44-B479-492B-B52E-3BB4BD575FB3}" type="presOf" srcId="{0A49C165-F107-457A-BD56-BB7C1C3DA3FD}" destId="{A67BB6EC-FA47-4162-ABD5-ACBF520ED8CA}" srcOrd="0" destOrd="0" presId="urn:microsoft.com/office/officeart/2005/8/layout/vList2"/>
    <dgm:cxn modelId="{5519487C-0920-4B61-9C0F-6C08F2E6C731}" type="presOf" srcId="{115ACCC0-7977-4BF8-A14E-90F654B7BB65}" destId="{595304A9-3A95-4208-AA79-9C1BE468025A}" srcOrd="0" destOrd="0" presId="urn:microsoft.com/office/officeart/2005/8/layout/vList2"/>
    <dgm:cxn modelId="{BCACA68D-E32E-47DA-ABF7-D7E5DE441503}" srcId="{25696EA8-AB99-42C5-BED0-A7E401B58AD4}" destId="{0F19D3C8-197A-4FF3-9E54-4478EDA756CC}" srcOrd="0" destOrd="0" parTransId="{3A3EC566-B5D1-4FC3-B322-8C296B47B90A}" sibTransId="{9EE83EFB-431B-4901-9A80-CD1A781CC75C}"/>
    <dgm:cxn modelId="{8612C88F-A060-4F77-8C21-98A4D729D1FB}" srcId="{064C0A21-1B0D-4E69-A630-902D5938396C}" destId="{55D65F9E-7522-4B72-A677-B596FED6560E}" srcOrd="0" destOrd="0" parTransId="{A1A643CB-7DD0-4AD7-9566-099940699B60}" sibTransId="{D9F4308A-9EEF-4316-B386-D463B70A626E}"/>
    <dgm:cxn modelId="{68622A95-B879-4D74-AD7A-DEFEA7C9B0EE}" type="presOf" srcId="{3DCB2462-1EC7-4EA0-8666-1C4A7B5B7B46}" destId="{16391432-EC1A-4F13-A0F2-CB2DFDCECF27}" srcOrd="0" destOrd="0" presId="urn:microsoft.com/office/officeart/2005/8/layout/vList2"/>
    <dgm:cxn modelId="{56742296-6DBB-4E3D-A642-24BCEA7D3195}" srcId="{064C0A21-1B0D-4E69-A630-902D5938396C}" destId="{C9B5FCEF-5541-437E-A14B-10E254640A46}" srcOrd="3" destOrd="0" parTransId="{22704B2D-39DA-4DD3-92D0-AC8A3AC730EE}" sibTransId="{89E6B65A-64C7-4F87-85F2-787F11FC317B}"/>
    <dgm:cxn modelId="{96FFC9AE-ECE4-43E7-BE4A-D2B1FD36FB65}" srcId="{55D65F9E-7522-4B72-A677-B596FED6560E}" destId="{3DCB2462-1EC7-4EA0-8666-1C4A7B5B7B46}" srcOrd="0" destOrd="0" parTransId="{A4C5C0AE-F4C6-4065-9783-A76857627DDD}" sibTransId="{086D4740-BE47-40C9-A47B-75231DBD376C}"/>
    <dgm:cxn modelId="{F869A4BA-33F6-4EE1-BAB9-D2F831290A1F}" type="presOf" srcId="{064C0A21-1B0D-4E69-A630-902D5938396C}" destId="{9B4AA798-55EA-4951-BFA0-D0D4ECC22756}" srcOrd="0" destOrd="0" presId="urn:microsoft.com/office/officeart/2005/8/layout/vList2"/>
    <dgm:cxn modelId="{D67F1CCB-B2A0-4592-B3B8-572244C1351F}" type="presOf" srcId="{25696EA8-AB99-42C5-BED0-A7E401B58AD4}" destId="{847CBBB5-02B4-4AD3-AC67-18CADD73DDAE}" srcOrd="0" destOrd="0" presId="urn:microsoft.com/office/officeart/2005/8/layout/vList2"/>
    <dgm:cxn modelId="{EE7E8ECC-917F-4BBF-9B92-85361E2EB843}" srcId="{064C0A21-1B0D-4E69-A630-902D5938396C}" destId="{25696EA8-AB99-42C5-BED0-A7E401B58AD4}" srcOrd="2" destOrd="0" parTransId="{F6C07516-DA57-4A5A-894F-AFDE09CB8E2D}" sibTransId="{F465B6B0-EE66-4BBE-9DEF-0D0E3C6EB809}"/>
    <dgm:cxn modelId="{643F48EF-4D5B-4930-AE42-F7C8803DBD86}" type="presOf" srcId="{0F19D3C8-197A-4FF3-9E54-4478EDA756CC}" destId="{6C6C20ED-A896-4931-8C9B-2B4F555DAD4A}" srcOrd="0" destOrd="0" presId="urn:microsoft.com/office/officeart/2005/8/layout/vList2"/>
    <dgm:cxn modelId="{41AA34F9-9C4B-4C69-86C3-A85B5816D837}" srcId="{064C0A21-1B0D-4E69-A630-902D5938396C}" destId="{0A49C165-F107-457A-BD56-BB7C1C3DA3FD}" srcOrd="4" destOrd="0" parTransId="{73C8EBB4-E3D4-44AF-9E9C-501EF1E1B533}" sibTransId="{5F84CADA-CA20-4A1A-A818-EA4E6A987245}"/>
    <dgm:cxn modelId="{CB746CE2-5CC7-4D65-AE4B-C5E86CACF99C}" type="presParOf" srcId="{9B4AA798-55EA-4951-BFA0-D0D4ECC22756}" destId="{F5C4DAE6-05B5-4861-A3AC-293D7A7AB2B1}" srcOrd="0" destOrd="0" presId="urn:microsoft.com/office/officeart/2005/8/layout/vList2"/>
    <dgm:cxn modelId="{9253AABC-7FA5-400F-B676-41774EA93908}" type="presParOf" srcId="{9B4AA798-55EA-4951-BFA0-D0D4ECC22756}" destId="{16391432-EC1A-4F13-A0F2-CB2DFDCECF27}" srcOrd="1" destOrd="0" presId="urn:microsoft.com/office/officeart/2005/8/layout/vList2"/>
    <dgm:cxn modelId="{B0DE3049-174B-4C6B-90D3-0D510173D12F}" type="presParOf" srcId="{9B4AA798-55EA-4951-BFA0-D0D4ECC22756}" destId="{595304A9-3A95-4208-AA79-9C1BE468025A}" srcOrd="2" destOrd="0" presId="urn:microsoft.com/office/officeart/2005/8/layout/vList2"/>
    <dgm:cxn modelId="{A4126190-F6B7-405A-AC14-08C45CD4E6BA}" type="presParOf" srcId="{9B4AA798-55EA-4951-BFA0-D0D4ECC22756}" destId="{247579EB-537B-40C5-8864-D299AC1D1270}" srcOrd="3" destOrd="0" presId="urn:microsoft.com/office/officeart/2005/8/layout/vList2"/>
    <dgm:cxn modelId="{C096B0B0-14BA-4BA6-95AC-23D8700D7B8C}" type="presParOf" srcId="{9B4AA798-55EA-4951-BFA0-D0D4ECC22756}" destId="{847CBBB5-02B4-4AD3-AC67-18CADD73DDAE}" srcOrd="4" destOrd="0" presId="urn:microsoft.com/office/officeart/2005/8/layout/vList2"/>
    <dgm:cxn modelId="{BE69F86F-1B08-48FC-A509-0A1794C7F0E4}" type="presParOf" srcId="{9B4AA798-55EA-4951-BFA0-D0D4ECC22756}" destId="{6C6C20ED-A896-4931-8C9B-2B4F555DAD4A}" srcOrd="5" destOrd="0" presId="urn:microsoft.com/office/officeart/2005/8/layout/vList2"/>
    <dgm:cxn modelId="{164EABD4-66AD-4DBE-BC1F-BF6CCE07E0E8}" type="presParOf" srcId="{9B4AA798-55EA-4951-BFA0-D0D4ECC22756}" destId="{465A8F95-941F-4FCD-AEC7-9D93B6E04072}" srcOrd="6" destOrd="0" presId="urn:microsoft.com/office/officeart/2005/8/layout/vList2"/>
    <dgm:cxn modelId="{F282BF13-FBCF-4C1B-B0A2-C2B94AAA9AA1}" type="presParOf" srcId="{9B4AA798-55EA-4951-BFA0-D0D4ECC22756}" destId="{EA44947B-5A7B-4C4F-9A2A-0A8EF0C798A4}" srcOrd="7" destOrd="0" presId="urn:microsoft.com/office/officeart/2005/8/layout/vList2"/>
    <dgm:cxn modelId="{7C94C6D4-B002-4B54-99A3-ACD60FD93892}" type="presParOf" srcId="{9B4AA798-55EA-4951-BFA0-D0D4ECC22756}" destId="{A67BB6EC-FA47-4162-ABD5-ACBF520ED8C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4DAE6-05B5-4861-A3AC-293D7A7AB2B1}">
      <dsp:nvSpPr>
        <dsp:cNvPr id="0" name=""/>
        <dsp:cNvSpPr/>
      </dsp:nvSpPr>
      <dsp:spPr>
        <a:xfrm>
          <a:off x="0" y="49615"/>
          <a:ext cx="579755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Automated, continuous security best practice checks</a:t>
          </a:r>
        </a:p>
      </dsp:txBody>
      <dsp:txXfrm>
        <a:off x="31028" y="80643"/>
        <a:ext cx="5735494" cy="573546"/>
      </dsp:txXfrm>
    </dsp:sp>
    <dsp:sp modelId="{16391432-EC1A-4F13-A0F2-CB2DFDCECF27}">
      <dsp:nvSpPr>
        <dsp:cNvPr id="0" name=""/>
        <dsp:cNvSpPr/>
      </dsp:nvSpPr>
      <dsp:spPr>
        <a:xfrm>
          <a:off x="0" y="685218"/>
          <a:ext cx="57975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7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 set of automated security controls called the AWS Foundational Security Best Practices standard</a:t>
          </a:r>
        </a:p>
      </dsp:txBody>
      <dsp:txXfrm>
        <a:off x="0" y="685218"/>
        <a:ext cx="5797550" cy="380880"/>
      </dsp:txXfrm>
    </dsp:sp>
    <dsp:sp modelId="{595304A9-3A95-4208-AA79-9C1BE468025A}">
      <dsp:nvSpPr>
        <dsp:cNvPr id="0" name=""/>
        <dsp:cNvSpPr/>
      </dsp:nvSpPr>
      <dsp:spPr>
        <a:xfrm>
          <a:off x="0" y="1066098"/>
          <a:ext cx="579755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Consolidated findings across AWS services and partner integrations</a:t>
          </a:r>
        </a:p>
      </dsp:txBody>
      <dsp:txXfrm>
        <a:off x="31028" y="1097126"/>
        <a:ext cx="5735494" cy="573546"/>
      </dsp:txXfrm>
    </dsp:sp>
    <dsp:sp modelId="{847CBBB5-02B4-4AD3-AC67-18CADD73DDAE}">
      <dsp:nvSpPr>
        <dsp:cNvPr id="0" name=""/>
        <dsp:cNvSpPr/>
      </dsp:nvSpPr>
      <dsp:spPr>
        <a:xfrm>
          <a:off x="0" y="1747780"/>
          <a:ext cx="579755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single, standardized data format for all of your findings</a:t>
          </a:r>
        </a:p>
      </dsp:txBody>
      <dsp:txXfrm>
        <a:off x="31028" y="1778808"/>
        <a:ext cx="5735494" cy="573546"/>
      </dsp:txXfrm>
    </dsp:sp>
    <dsp:sp modelId="{6C6C20ED-A896-4931-8C9B-2B4F555DAD4A}">
      <dsp:nvSpPr>
        <dsp:cNvPr id="0" name=""/>
        <dsp:cNvSpPr/>
      </dsp:nvSpPr>
      <dsp:spPr>
        <a:xfrm>
          <a:off x="0" y="2383383"/>
          <a:ext cx="579755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72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AWS Security Findings Format (ASFF)</a:t>
          </a:r>
        </a:p>
      </dsp:txBody>
      <dsp:txXfrm>
        <a:off x="0" y="2383383"/>
        <a:ext cx="5797550" cy="264960"/>
      </dsp:txXfrm>
    </dsp:sp>
    <dsp:sp modelId="{465A8F95-941F-4FCD-AEC7-9D93B6E04072}">
      <dsp:nvSpPr>
        <dsp:cNvPr id="0" name=""/>
        <dsp:cNvSpPr/>
      </dsp:nvSpPr>
      <dsp:spPr>
        <a:xfrm>
          <a:off x="0" y="2648343"/>
          <a:ext cx="579755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Security standards aligned to regulatory and industry compliance frameworks</a:t>
          </a:r>
        </a:p>
      </dsp:txBody>
      <dsp:txXfrm>
        <a:off x="31028" y="2679371"/>
        <a:ext cx="5735494" cy="573546"/>
      </dsp:txXfrm>
    </dsp:sp>
    <dsp:sp modelId="{A67BB6EC-FA47-4162-ABD5-ACBF520ED8CA}">
      <dsp:nvSpPr>
        <dsp:cNvPr id="0" name=""/>
        <dsp:cNvSpPr/>
      </dsp:nvSpPr>
      <dsp:spPr>
        <a:xfrm>
          <a:off x="0" y="3330025"/>
          <a:ext cx="5797550" cy="635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Automated response, remediation, and enrichment actions</a:t>
          </a:r>
        </a:p>
      </dsp:txBody>
      <dsp:txXfrm>
        <a:off x="31028" y="3361053"/>
        <a:ext cx="5735494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2/8/2026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02-7BAC-4823-B417-F7E0594E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6EA7-34B8-41C1-BB23-8D9D58F1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Rockwell" panose="02060603020205020403" pitchFamily="18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8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8257" y="723440"/>
            <a:ext cx="5170713" cy="2579052"/>
          </a:xfrm>
        </p:spPr>
        <p:txBody>
          <a:bodyPr>
            <a:normAutofit/>
          </a:bodyPr>
          <a:lstStyle/>
          <a:p>
            <a:r>
              <a:rPr lang="en-US" dirty="0"/>
              <a:t>AWS </a:t>
            </a:r>
            <a:br>
              <a:rPr lang="en-US" dirty="0"/>
            </a:br>
            <a:r>
              <a:rPr lang="en-US" dirty="0"/>
              <a:t>Security Hub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S.Suresh</a:t>
            </a:r>
          </a:p>
          <a:p>
            <a:r>
              <a:rPr lang="en-US" dirty="0" err="1"/>
              <a:t>CloudSIKSHA</a:t>
            </a:r>
            <a:endParaRPr lang="en-US" dirty="0"/>
          </a:p>
        </p:txBody>
      </p:sp>
      <p:pic>
        <p:nvPicPr>
          <p:cNvPr id="82" name="Picture Placeholder 81" descr="Programming data on computer monitor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36" r="21636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E6D42-2440-46E8-B7EF-09FF4F46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AWS Security 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7207-2699-42D9-95B0-6C2F31634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9" y="2084546"/>
            <a:ext cx="10492881" cy="44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9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F88D-4061-4459-BE7C-2E7D246A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AWS Security Hub Features</a:t>
            </a:r>
          </a:p>
        </p:txBody>
      </p:sp>
      <p:pic>
        <p:nvPicPr>
          <p:cNvPr id="6" name="Picture Placeholder 5" descr="Black and yellow security logo">
            <a:extLst>
              <a:ext uri="{FF2B5EF4-FFF2-40B4-BE49-F238E27FC236}">
                <a16:creationId xmlns:a16="http://schemas.microsoft.com/office/drawing/2014/main" id="{FF985289-746A-1423-3260-35C6084BD8A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76" r="25576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CF7D3CA-792C-DF37-8663-42021D7AC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4007F1-6591-0A77-9DFC-67FCAD8505F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228055274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353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251</TotalTime>
  <Words>86</Words>
  <Application>Microsoft Office PowerPoint</Application>
  <PresentationFormat>Widescreen</PresentationFormat>
  <Paragraphs>16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Book Antiqua</vt:lpstr>
      <vt:lpstr>Calibri</vt:lpstr>
      <vt:lpstr>Century Gothic</vt:lpstr>
      <vt:lpstr>Courier New</vt:lpstr>
      <vt:lpstr>Garamond</vt:lpstr>
      <vt:lpstr>Rockwell</vt:lpstr>
      <vt:lpstr>Custom</vt:lpstr>
      <vt:lpstr>AWS  Security Hub</vt:lpstr>
      <vt:lpstr>AWS Security Hub</vt:lpstr>
      <vt:lpstr>AWS Security Hub Features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CloudSiksha</dc:creator>
  <cp:lastModifiedBy>Suresh CloudSiksha</cp:lastModifiedBy>
  <cp:revision>20</cp:revision>
  <dcterms:created xsi:type="dcterms:W3CDTF">2026-02-08T06:33:58Z</dcterms:created>
  <dcterms:modified xsi:type="dcterms:W3CDTF">2026-02-08T15:57:29Z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